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BF2B3F-F77D-4732-B612-138D67EBF41A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0C8BE-F918-4B6C-9EC3-62B2B8EFB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../Local%20Settings/Temp/creative.html" TargetMode="External"/><Relationship Id="rId13" Type="http://schemas.openxmlformats.org/officeDocument/2006/relationships/hyperlink" Target="../Local%20Settings/Temp/consensus.html" TargetMode="External"/><Relationship Id="rId3" Type="http://schemas.openxmlformats.org/officeDocument/2006/relationships/hyperlink" Target="../Local%20Settings/Temp/compilation.html" TargetMode="External"/><Relationship Id="rId7" Type="http://schemas.openxmlformats.org/officeDocument/2006/relationships/hyperlink" Target="../Local%20Settings/Temp/design.html" TargetMode="External"/><Relationship Id="rId12" Type="http://schemas.openxmlformats.org/officeDocument/2006/relationships/hyperlink" Target="../Local%20Settings/Temp/persuasion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../Local%20Settings/Temp/journalistic.html" TargetMode="External"/><Relationship Id="rId11" Type="http://schemas.openxmlformats.org/officeDocument/2006/relationships/hyperlink" Target="../Local%20Settings/Temp/analytical.html" TargetMode="External"/><Relationship Id="rId5" Type="http://schemas.openxmlformats.org/officeDocument/2006/relationships/hyperlink" Target="../Local%20Settings/Temp/mystery.html" TargetMode="External"/><Relationship Id="rId15" Type="http://schemas.openxmlformats.org/officeDocument/2006/relationships/hyperlink" Target="http://edweb.sdsu.edu/webquest/taskonomy.html" TargetMode="External"/><Relationship Id="rId10" Type="http://schemas.openxmlformats.org/officeDocument/2006/relationships/hyperlink" Target="../Local%20Settings/Temp/judgement.html" TargetMode="External"/><Relationship Id="rId4" Type="http://schemas.openxmlformats.org/officeDocument/2006/relationships/hyperlink" Target="../Local%20Settings/Temp/retelling.html" TargetMode="External"/><Relationship Id="rId9" Type="http://schemas.openxmlformats.org/officeDocument/2006/relationships/hyperlink" Target="../Local%20Settings/Temp/scientific.html" TargetMode="External"/><Relationship Id="rId14" Type="http://schemas.openxmlformats.org/officeDocument/2006/relationships/hyperlink" Target="../Local%20Settings/Temp/selfknowledg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ebQues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Webquests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empus Sans ITC" pitchFamily="82" charset="0"/>
                <a:ea typeface="ＭＳ Ｐゴシック" charset="-128"/>
              </a:rPr>
              <a:t>Essential Question:</a:t>
            </a:r>
          </a:p>
          <a:p>
            <a:r>
              <a:rPr lang="en-US" dirty="0" smtClean="0">
                <a:solidFill>
                  <a:schemeClr val="accent2"/>
                </a:solidFill>
                <a:latin typeface="Tempus Sans ITC" pitchFamily="82" charset="0"/>
                <a:ea typeface="ＭＳ Ｐゴシック" charset="-128"/>
              </a:rPr>
              <a:t>How do </a:t>
            </a:r>
            <a:r>
              <a:rPr lang="en-US" dirty="0" err="1" smtClean="0">
                <a:solidFill>
                  <a:schemeClr val="accent2"/>
                </a:solidFill>
                <a:latin typeface="Tempus Sans ITC" pitchFamily="82" charset="0"/>
                <a:ea typeface="ＭＳ Ｐゴシック" charset="-128"/>
              </a:rPr>
              <a:t>WebQuests</a:t>
            </a:r>
            <a:r>
              <a:rPr lang="en-US" dirty="0" smtClean="0">
                <a:solidFill>
                  <a:schemeClr val="accent2"/>
                </a:solidFill>
                <a:latin typeface="Tempus Sans ITC" pitchFamily="82" charset="0"/>
                <a:ea typeface="ＭＳ Ｐゴシック" charset="-128"/>
              </a:rPr>
              <a:t> make student-centered, teacher-facilitated, inquiry-based learning possible?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/>
          <a:lstStyle/>
          <a:p>
            <a:r>
              <a:rPr lang="en-US" dirty="0" smtClean="0"/>
              <a:t>The Goal: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“To create lessons that make good use of the web, engage learners in applying higher level thinking to authentic problems, and use everyone's time well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smtClean="0"/>
              <a:t>-------Bernie Dodge, PhD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  <a:ea typeface="ＭＳ Ｐゴシック" charset="-128"/>
              </a:rPr>
              <a:t>Teachers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  <a:ea typeface="ＭＳ Ｐゴシック" charset="-128"/>
              </a:rPr>
              <a:t>analyze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</a:t>
            </a:r>
            <a:r>
              <a:rPr lang="en-US" dirty="0" err="1" smtClean="0">
                <a:latin typeface="Tempus Sans ITC" pitchFamily="82" charset="0"/>
                <a:ea typeface="ＭＳ Ｐゴシック" charset="-128"/>
              </a:rPr>
              <a:t>WebQuests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for classroom use to ensure they include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  <a:ea typeface="ＭＳ Ｐゴシック" charset="-128"/>
              </a:rPr>
              <a:t>high-quality tasks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  <a:ea typeface="ＭＳ Ｐゴシック" charset="-128"/>
              </a:rPr>
              <a:t>inquiry-based learning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.</a:t>
            </a:r>
          </a:p>
          <a:p>
            <a:pPr>
              <a:buNone/>
            </a:pPr>
            <a:endParaRPr lang="en-US" dirty="0" smtClean="0">
              <a:latin typeface="Tempus Sans ITC" pitchFamily="82" charset="0"/>
              <a:ea typeface="ＭＳ Ｐゴシック" charset="-128"/>
            </a:endParaRPr>
          </a:p>
          <a:p>
            <a:r>
              <a:rPr lang="en-US" dirty="0" smtClean="0">
                <a:latin typeface="Tempus Sans ITC" pitchFamily="82" charset="0"/>
                <a:ea typeface="ＭＳ Ｐゴシック" charset="-128"/>
              </a:rPr>
              <a:t>After completing a </a:t>
            </a:r>
            <a:r>
              <a:rPr lang="en-US" dirty="0" err="1" smtClean="0">
                <a:latin typeface="Tempus Sans ITC" pitchFamily="82" charset="0"/>
                <a:ea typeface="ＭＳ Ｐゴシック" charset="-128"/>
              </a:rPr>
              <a:t>WebQuest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in the classroom teachers evaluate the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  <a:ea typeface="ＭＳ Ｐゴシック" charset="-128"/>
              </a:rPr>
              <a:t>effectiveness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of the </a:t>
            </a:r>
            <a:r>
              <a:rPr lang="en-US" dirty="0" err="1" smtClean="0">
                <a:latin typeface="Tempus Sans ITC" pitchFamily="82" charset="0"/>
                <a:ea typeface="ＭＳ Ｐゴシック" charset="-128"/>
              </a:rPr>
              <a:t>WebQuest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in meeting the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  <a:ea typeface="ＭＳ Ｐゴシック" charset="-128"/>
              </a:rPr>
              <a:t>learning needs</a:t>
            </a:r>
            <a:r>
              <a:rPr lang="en-US" dirty="0" smtClean="0">
                <a:latin typeface="Tempus Sans ITC" pitchFamily="82" charset="0"/>
                <a:ea typeface="ＭＳ Ｐゴシック" charset="-128"/>
              </a:rPr>
              <a:t> of their students.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Expected Outcomes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WebQuest</a:t>
            </a:r>
            <a:r>
              <a:rPr lang="en-US" dirty="0" smtClean="0">
                <a:latin typeface="Tempus Sans ITC" pitchFamily="82" charset="0"/>
              </a:rPr>
              <a:t> is an inquiry-oriented lesson format in which most or all the information that learners work with comes from the web. These can be created using various programs, including a simple word processing document that includes links to websites.</a:t>
            </a:r>
          </a:p>
          <a:p>
            <a:pPr algn="ctr">
              <a:buNone/>
            </a:pPr>
            <a:r>
              <a:rPr lang="en-US" dirty="0" smtClean="0">
                <a:latin typeface="Tempus Sans ITC" pitchFamily="82" charset="0"/>
              </a:rPr>
              <a:t>Webquest.org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What is A </a:t>
            </a:r>
            <a:r>
              <a:rPr lang="en-US" dirty="0" err="1" smtClean="0">
                <a:latin typeface="Tempus Sans ITC" pitchFamily="82" charset="0"/>
              </a:rPr>
              <a:t>Webquest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Inquiry-based curriculum units</a:t>
            </a:r>
          </a:p>
          <a:p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Student-created meaningful projects</a:t>
            </a:r>
          </a:p>
          <a:p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Activities that engage students with achievable tasks</a:t>
            </a:r>
          </a:p>
          <a:p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Higher Order Thinking Skills: creativity, analysis, synthesis, judgment, and problem solving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empus Sans ITC" pitchFamily="82" charset="0"/>
                <a:ea typeface="ＭＳ Ｐゴシック" charset="-128"/>
              </a:rPr>
              <a:t>What are </a:t>
            </a:r>
            <a:r>
              <a:rPr lang="en-US" sz="4400" dirty="0" err="1" smtClean="0">
                <a:latin typeface="Tempus Sans ITC" pitchFamily="82" charset="0"/>
                <a:ea typeface="ＭＳ Ｐゴシック" charset="-128"/>
              </a:rPr>
              <a:t>WebQuests</a:t>
            </a:r>
            <a:r>
              <a:rPr lang="en-US" sz="4400" dirty="0" smtClean="0">
                <a:latin typeface="Tempus Sans ITC" pitchFamily="82" charset="0"/>
                <a:ea typeface="ＭＳ Ｐゴシック" charset="-128"/>
              </a:rPr>
              <a:t>?</a:t>
            </a:r>
            <a:br>
              <a:rPr lang="en-US" sz="4400" dirty="0" smtClean="0">
                <a:latin typeface="Tempus Sans ITC" pitchFamily="82" charset="0"/>
                <a:ea typeface="ＭＳ Ｐゴシック" charset="-128"/>
              </a:rPr>
            </a:br>
            <a:r>
              <a:rPr lang="en-US" sz="5400" dirty="0" smtClean="0">
                <a:latin typeface="Tempus Sans ITC" pitchFamily="82" charset="0"/>
                <a:ea typeface="ＭＳ Ｐゴシック" charset="-128"/>
              </a:rPr>
              <a:t>They are…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ritannic Bold" pitchFamily="34" charset="0"/>
                <a:ea typeface="ＭＳ Ｐゴシック" charset="-128"/>
              </a:rPr>
              <a:t/>
            </a:r>
            <a:br>
              <a:rPr lang="en-US" dirty="0" smtClean="0">
                <a:latin typeface="Britannic Bold" pitchFamily="34" charset="0"/>
                <a:ea typeface="ＭＳ Ｐゴシック" charset="-128"/>
              </a:rPr>
            </a:br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We must become</a:t>
            </a:r>
            <a:br>
              <a:rPr lang="en-US" sz="2800" dirty="0" smtClean="0">
                <a:latin typeface="Tempus Sans ITC" pitchFamily="82" charset="0"/>
                <a:ea typeface="ＭＳ Ｐゴシック" charset="-128"/>
              </a:rPr>
            </a:br>
            <a:r>
              <a:rPr lang="en-US" dirty="0" smtClean="0">
                <a:latin typeface="Tempus Sans ITC" pitchFamily="82" charset="0"/>
                <a:ea typeface="ＭＳ Ｐゴシック" charset="-128"/>
              </a:rPr>
              <a:t> </a:t>
            </a:r>
            <a:r>
              <a:rPr lang="en-US" sz="3200" dirty="0" smtClean="0">
                <a:latin typeface="Tempus Sans ITC" pitchFamily="82" charset="0"/>
                <a:ea typeface="ＭＳ Ｐゴシック" charset="-128"/>
              </a:rPr>
              <a:t>connoisseurs </a:t>
            </a:r>
            <a:br>
              <a:rPr lang="en-US" sz="3200" dirty="0" smtClean="0">
                <a:latin typeface="Tempus Sans ITC" pitchFamily="82" charset="0"/>
                <a:ea typeface="ＭＳ Ｐゴシック" charset="-128"/>
              </a:rPr>
            </a:br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of fine student performance!</a:t>
            </a:r>
            <a:br>
              <a:rPr lang="en-US" sz="2800" dirty="0" smtClean="0">
                <a:latin typeface="Tempus Sans ITC" pitchFamily="82" charset="0"/>
                <a:ea typeface="ＭＳ Ｐゴシック" charset="-128"/>
              </a:rPr>
            </a:br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/>
            </a:r>
            <a:br>
              <a:rPr lang="en-US" sz="2800" dirty="0" smtClean="0">
                <a:latin typeface="Tempus Sans ITC" pitchFamily="82" charset="0"/>
                <a:ea typeface="ＭＳ Ｐゴシック" charset="-128"/>
              </a:rPr>
            </a:br>
            <a:r>
              <a:rPr lang="en-US" sz="2800" dirty="0" smtClean="0">
                <a:latin typeface="Tempus Sans ITC" pitchFamily="82" charset="0"/>
                <a:ea typeface="ＭＳ Ｐゴシック" charset="-128"/>
              </a:rPr>
              <a:t>--Bernie Dodge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  <a:ea typeface="ＭＳ Ｐゴシック" charset="-128"/>
              </a:rPr>
              <a:t>The Goal:</a:t>
            </a: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Tempus Sans ITC" pitchFamily="82" charset="0"/>
                <a:ea typeface="ＭＳ Ｐゴシック" charset="-128"/>
              </a:rPr>
              <a:t>Transforming Education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105400" y="2057400"/>
            <a:ext cx="3886200" cy="41148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Instruct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Inquire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Inform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Discover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Transform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Achieve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Process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Create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Motivate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Stimulate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Solve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Explore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Design</a:t>
            </a:r>
          </a:p>
          <a:p>
            <a:pPr eaLnBrk="1" hangingPunct="1"/>
            <a:r>
              <a:rPr lang="en-US" dirty="0" smtClean="0">
                <a:latin typeface="Calibri" pitchFamily="34" charset="0"/>
                <a:ea typeface="ＭＳ Ｐゴシック" charset="-128"/>
              </a:rPr>
              <a:t>Build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 noGrp="1"/>
          </p:cNvGrpSpPr>
          <p:nvPr>
            <p:ph idx="1"/>
          </p:nvPr>
        </p:nvGrpSpPr>
        <p:grpSpPr bwMode="auto">
          <a:xfrm>
            <a:off x="762000" y="0"/>
            <a:ext cx="8001000" cy="6343637"/>
            <a:chOff x="-819" y="-285"/>
            <a:chExt cx="4071" cy="4628"/>
          </a:xfrm>
        </p:grpSpPr>
        <p:pic>
          <p:nvPicPr>
            <p:cNvPr id="5" name="Picture 22" descr="taskonom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819" y="-285"/>
              <a:ext cx="3495" cy="4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21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00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20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780" y="0"/>
              <a:ext cx="858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9">
              <a:hlinkClick r:id="rId5"/>
            </p:cNvPr>
            <p:cNvSpPr>
              <a:spLocks noChangeArrowheads="1"/>
            </p:cNvSpPr>
            <p:nvPr/>
          </p:nvSpPr>
          <p:spPr bwMode="auto">
            <a:xfrm>
              <a:off x="1806" y="12"/>
              <a:ext cx="558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8">
              <a:hlinkClick r:id="rId6"/>
            </p:cNvPr>
            <p:cNvSpPr>
              <a:spLocks noChangeArrowheads="1"/>
            </p:cNvSpPr>
            <p:nvPr/>
          </p:nvSpPr>
          <p:spPr bwMode="auto">
            <a:xfrm>
              <a:off x="2652" y="6"/>
              <a:ext cx="588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7">
              <a:hlinkClick r:id="rId7"/>
            </p:cNvPr>
            <p:cNvSpPr>
              <a:spLocks noChangeArrowheads="1"/>
            </p:cNvSpPr>
            <p:nvPr/>
          </p:nvSpPr>
          <p:spPr bwMode="auto">
            <a:xfrm>
              <a:off x="2736" y="1062"/>
              <a:ext cx="510" cy="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6">
              <a:hlinkClick r:id="rId8"/>
            </p:cNvPr>
            <p:cNvSpPr>
              <a:spLocks noChangeArrowheads="1"/>
            </p:cNvSpPr>
            <p:nvPr/>
          </p:nvSpPr>
          <p:spPr bwMode="auto">
            <a:xfrm>
              <a:off x="2718" y="2046"/>
              <a:ext cx="528" cy="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>
              <a:hlinkClick r:id="rId9"/>
            </p:cNvPr>
            <p:cNvSpPr>
              <a:spLocks noChangeArrowheads="1"/>
            </p:cNvSpPr>
            <p:nvPr/>
          </p:nvSpPr>
          <p:spPr bwMode="auto">
            <a:xfrm>
              <a:off x="12" y="1332"/>
              <a:ext cx="540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4">
              <a:hlinkClick r:id="rId10"/>
            </p:cNvPr>
            <p:cNvSpPr>
              <a:spLocks noChangeArrowheads="1"/>
            </p:cNvSpPr>
            <p:nvPr/>
          </p:nvSpPr>
          <p:spPr bwMode="auto">
            <a:xfrm>
              <a:off x="36" y="2298"/>
              <a:ext cx="534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3">
              <a:hlinkClick r:id="rId11"/>
            </p:cNvPr>
            <p:cNvSpPr>
              <a:spLocks noChangeArrowheads="1"/>
            </p:cNvSpPr>
            <p:nvPr/>
          </p:nvSpPr>
          <p:spPr bwMode="auto">
            <a:xfrm>
              <a:off x="24" y="3378"/>
              <a:ext cx="582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2">
              <a:hlinkClick r:id="rId12"/>
            </p:cNvPr>
            <p:cNvSpPr>
              <a:spLocks noChangeArrowheads="1"/>
            </p:cNvSpPr>
            <p:nvPr/>
          </p:nvSpPr>
          <p:spPr bwMode="auto">
            <a:xfrm>
              <a:off x="1793" y="3149"/>
              <a:ext cx="672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1">
              <a:hlinkClick r:id="rId13"/>
            </p:cNvPr>
            <p:cNvSpPr>
              <a:spLocks noChangeArrowheads="1"/>
            </p:cNvSpPr>
            <p:nvPr/>
          </p:nvSpPr>
          <p:spPr bwMode="auto">
            <a:xfrm>
              <a:off x="2598" y="3078"/>
              <a:ext cx="654" cy="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0">
              <a:hlinkClick r:id="rId14"/>
            </p:cNvPr>
            <p:cNvSpPr>
              <a:spLocks noChangeArrowheads="1"/>
            </p:cNvSpPr>
            <p:nvPr/>
          </p:nvSpPr>
          <p:spPr bwMode="auto">
            <a:xfrm>
              <a:off x="852" y="3186"/>
              <a:ext cx="612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9">
              <a:hlinkClick r:id="rId15"/>
            </p:cNvPr>
            <p:cNvSpPr>
              <a:spLocks noChangeArrowheads="1"/>
            </p:cNvSpPr>
            <p:nvPr/>
          </p:nvSpPr>
          <p:spPr bwMode="auto">
            <a:xfrm>
              <a:off x="1362" y="1848"/>
              <a:ext cx="74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http://en.wikipedia.org/wiki/WebQuest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http://webquest.org/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201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Webquests</vt:lpstr>
      <vt:lpstr>The Goal:</vt:lpstr>
      <vt:lpstr>Expected Outcomes</vt:lpstr>
      <vt:lpstr>What is A Webquest</vt:lpstr>
      <vt:lpstr>What are WebQuests? They are…</vt:lpstr>
      <vt:lpstr>The Goal:</vt:lpstr>
      <vt:lpstr>Transforming Education</vt:lpstr>
      <vt:lpstr>Slide 8</vt:lpstr>
      <vt:lpstr>Bibliography</vt:lpstr>
    </vt:vector>
  </TitlesOfParts>
  <Company>Salt Lake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Webquests</dc:title>
  <dc:creator>ll007148</dc:creator>
  <cp:lastModifiedBy>ll007148</cp:lastModifiedBy>
  <cp:revision>7</cp:revision>
  <dcterms:created xsi:type="dcterms:W3CDTF">2011-05-13T22:50:22Z</dcterms:created>
  <dcterms:modified xsi:type="dcterms:W3CDTF">2011-05-17T05:35:26Z</dcterms:modified>
</cp:coreProperties>
</file>